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93" r:id="rId3"/>
    <p:sldId id="258" r:id="rId4"/>
    <p:sldId id="259" r:id="rId5"/>
    <p:sldId id="260" r:id="rId6"/>
    <p:sldId id="262" r:id="rId7"/>
    <p:sldId id="261" r:id="rId8"/>
    <p:sldId id="263" r:id="rId9"/>
    <p:sldId id="264" r:id="rId10"/>
    <p:sldId id="265" r:id="rId11"/>
    <p:sldId id="266" r:id="rId12"/>
    <p:sldId id="267" r:id="rId13"/>
    <p:sldId id="269" r:id="rId14"/>
    <p:sldId id="268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2" r:id="rId3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23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image" Target="../media/image9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image" Target="../media/image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F5BB997-1802-4E75-94A2-8E777AE9C559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0D5D5F7F-61B8-4C33-AF59-CE853E1048C3}">
      <dgm:prSet phldrT="[Текст]"/>
      <dgm:spPr/>
      <dgm:t>
        <a:bodyPr/>
        <a:lstStyle/>
        <a:p>
          <a:r>
            <a:rPr lang="uk-UA" dirty="0" smtClean="0"/>
            <a:t>ІНВЕСТОР</a:t>
          </a:r>
          <a:endParaRPr lang="ru-RU" dirty="0"/>
        </a:p>
      </dgm:t>
    </dgm:pt>
    <dgm:pt modelId="{9877DA44-26F4-4E11-95C3-1422129E5D5F}" type="parTrans" cxnId="{24AEDCBC-A15A-4922-B7C7-2B288F01225A}">
      <dgm:prSet/>
      <dgm:spPr/>
      <dgm:t>
        <a:bodyPr/>
        <a:lstStyle/>
        <a:p>
          <a:endParaRPr lang="ru-RU"/>
        </a:p>
      </dgm:t>
    </dgm:pt>
    <dgm:pt modelId="{8F43EFB9-48D7-4274-AF3F-F6E9688E4D05}" type="sibTrans" cxnId="{24AEDCBC-A15A-4922-B7C7-2B288F01225A}">
      <dgm:prSet/>
      <dgm:spPr/>
      <dgm:t>
        <a:bodyPr/>
        <a:lstStyle/>
        <a:p>
          <a:endParaRPr lang="ru-RU"/>
        </a:p>
      </dgm:t>
    </dgm:pt>
    <dgm:pt modelId="{1BE75F85-C0BC-48CE-95FD-D3B9AED6B65A}">
      <dgm:prSet phldrT="[Текст]"/>
      <dgm:spPr/>
      <dgm:t>
        <a:bodyPr/>
        <a:lstStyle/>
        <a:p>
          <a:r>
            <a:rPr lang="uk-UA" dirty="0" smtClean="0"/>
            <a:t>ЗАМОВНИК</a:t>
          </a:r>
          <a:endParaRPr lang="ru-RU" dirty="0"/>
        </a:p>
      </dgm:t>
    </dgm:pt>
    <dgm:pt modelId="{C182C9F6-BB34-4EF5-AF28-27B8B31137B2}" type="parTrans" cxnId="{1B1D6412-9C0E-4DBC-AF9E-E75404C22CFE}">
      <dgm:prSet/>
      <dgm:spPr/>
      <dgm:t>
        <a:bodyPr/>
        <a:lstStyle/>
        <a:p>
          <a:endParaRPr lang="ru-RU"/>
        </a:p>
      </dgm:t>
    </dgm:pt>
    <dgm:pt modelId="{8B1C0992-E552-427E-930C-D631BF2EC454}" type="sibTrans" cxnId="{1B1D6412-9C0E-4DBC-AF9E-E75404C22CFE}">
      <dgm:prSet/>
      <dgm:spPr/>
      <dgm:t>
        <a:bodyPr/>
        <a:lstStyle/>
        <a:p>
          <a:endParaRPr lang="ru-RU"/>
        </a:p>
      </dgm:t>
    </dgm:pt>
    <dgm:pt modelId="{E61CEE3B-D5CE-43C6-96F7-FDFED920A6DA}">
      <dgm:prSet phldrT="[Текст]"/>
      <dgm:spPr/>
      <dgm:t>
        <a:bodyPr/>
        <a:lstStyle/>
        <a:p>
          <a:r>
            <a:rPr lang="uk-UA" dirty="0" smtClean="0"/>
            <a:t>ПІДРЯДНИК</a:t>
          </a:r>
          <a:endParaRPr lang="ru-RU" dirty="0"/>
        </a:p>
      </dgm:t>
    </dgm:pt>
    <dgm:pt modelId="{8DE8AEDA-50B4-4952-ABEE-19B75C74E703}" type="parTrans" cxnId="{2D32D0EC-79B9-4A92-8D13-DD337F206536}">
      <dgm:prSet/>
      <dgm:spPr/>
      <dgm:t>
        <a:bodyPr/>
        <a:lstStyle/>
        <a:p>
          <a:endParaRPr lang="ru-RU"/>
        </a:p>
      </dgm:t>
    </dgm:pt>
    <dgm:pt modelId="{EAEFEB44-348E-45D6-B05B-1F1EE0759111}" type="sibTrans" cxnId="{2D32D0EC-79B9-4A92-8D13-DD337F206536}">
      <dgm:prSet/>
      <dgm:spPr/>
      <dgm:t>
        <a:bodyPr/>
        <a:lstStyle/>
        <a:p>
          <a:endParaRPr lang="ru-RU"/>
        </a:p>
      </dgm:t>
    </dgm:pt>
    <dgm:pt modelId="{8CA7ECAF-ECE3-425E-8736-CEE98EA5B671}" type="pres">
      <dgm:prSet presAssocID="{7F5BB997-1802-4E75-94A2-8E777AE9C559}" presName="linearFlow" presStyleCnt="0">
        <dgm:presLayoutVars>
          <dgm:dir/>
          <dgm:resizeHandles val="exact"/>
        </dgm:presLayoutVars>
      </dgm:prSet>
      <dgm:spPr/>
    </dgm:pt>
    <dgm:pt modelId="{25889FC6-F33A-4A16-BDC5-DD2A811AB17E}" type="pres">
      <dgm:prSet presAssocID="{0D5D5F7F-61B8-4C33-AF59-CE853E1048C3}" presName="composite" presStyleCnt="0"/>
      <dgm:spPr/>
    </dgm:pt>
    <dgm:pt modelId="{A7D72A53-AC1A-40DE-816D-31FDAC130438}" type="pres">
      <dgm:prSet presAssocID="{0D5D5F7F-61B8-4C33-AF59-CE853E1048C3}" presName="imgShp" presStyleLbl="fgImgPlace1" presStyleIdx="0" presStyleCnt="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8000" r="-28000"/>
          </a:stretch>
        </a:blipFill>
      </dgm:spPr>
      <dgm:t>
        <a:bodyPr/>
        <a:lstStyle/>
        <a:p>
          <a:endParaRPr lang="ru-RU"/>
        </a:p>
      </dgm:t>
    </dgm:pt>
    <dgm:pt modelId="{2928AD9B-87C0-4DF3-B7B5-E6AD45B97DBA}" type="pres">
      <dgm:prSet presAssocID="{0D5D5F7F-61B8-4C33-AF59-CE853E1048C3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C82254-7616-4657-A4B7-A7E23DCC4053}" type="pres">
      <dgm:prSet presAssocID="{8F43EFB9-48D7-4274-AF3F-F6E9688E4D05}" presName="spacing" presStyleCnt="0"/>
      <dgm:spPr/>
    </dgm:pt>
    <dgm:pt modelId="{39193994-530D-45E8-8296-054F273E197F}" type="pres">
      <dgm:prSet presAssocID="{1BE75F85-C0BC-48CE-95FD-D3B9AED6B65A}" presName="composite" presStyleCnt="0"/>
      <dgm:spPr/>
    </dgm:pt>
    <dgm:pt modelId="{F6E11C23-84D4-4F38-819C-59F64A427881}" type="pres">
      <dgm:prSet presAssocID="{1BE75F85-C0BC-48CE-95FD-D3B9AED6B65A}" presName="imgShp" presStyleLbl="fgImgPlace1" presStyleIdx="1" presStyleCnt="3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D66D71F5-8B97-49C4-BC9F-460BA7E23B4F}" type="pres">
      <dgm:prSet presAssocID="{1BE75F85-C0BC-48CE-95FD-D3B9AED6B65A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6C9CF9-DC1A-4B28-A8BC-456F4E79139A}" type="pres">
      <dgm:prSet presAssocID="{8B1C0992-E552-427E-930C-D631BF2EC454}" presName="spacing" presStyleCnt="0"/>
      <dgm:spPr/>
    </dgm:pt>
    <dgm:pt modelId="{8D216496-2769-40B2-BA1B-FE1240719882}" type="pres">
      <dgm:prSet presAssocID="{E61CEE3B-D5CE-43C6-96F7-FDFED920A6DA}" presName="composite" presStyleCnt="0"/>
      <dgm:spPr/>
    </dgm:pt>
    <dgm:pt modelId="{D4767028-AC04-4B75-81DF-384902DBB1E7}" type="pres">
      <dgm:prSet presAssocID="{E61CEE3B-D5CE-43C6-96F7-FDFED920A6DA}" presName="imgShp" presStyleLbl="fgImgPlace1" presStyleIdx="2" presStyleCnt="3" custLinFactNeighborX="1854" custLinFactNeighborY="927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9000" r="-19000"/>
          </a:stretch>
        </a:blipFill>
      </dgm:spPr>
      <dgm:t>
        <a:bodyPr/>
        <a:lstStyle/>
        <a:p>
          <a:endParaRPr lang="ru-RU"/>
        </a:p>
      </dgm:t>
    </dgm:pt>
    <dgm:pt modelId="{BCF753B3-E5E2-468B-9E86-435CF637E5F2}" type="pres">
      <dgm:prSet presAssocID="{E61CEE3B-D5CE-43C6-96F7-FDFED920A6DA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B1D6412-9C0E-4DBC-AF9E-E75404C22CFE}" srcId="{7F5BB997-1802-4E75-94A2-8E777AE9C559}" destId="{1BE75F85-C0BC-48CE-95FD-D3B9AED6B65A}" srcOrd="1" destOrd="0" parTransId="{C182C9F6-BB34-4EF5-AF28-27B8B31137B2}" sibTransId="{8B1C0992-E552-427E-930C-D631BF2EC454}"/>
    <dgm:cxn modelId="{02E4FABA-F1D8-4396-9459-94DB87A03F1C}" type="presOf" srcId="{1BE75F85-C0BC-48CE-95FD-D3B9AED6B65A}" destId="{D66D71F5-8B97-49C4-BC9F-460BA7E23B4F}" srcOrd="0" destOrd="0" presId="urn:microsoft.com/office/officeart/2005/8/layout/vList3"/>
    <dgm:cxn modelId="{BD030ACD-DF4B-46C3-B9AA-D296FFBA194A}" type="presOf" srcId="{7F5BB997-1802-4E75-94A2-8E777AE9C559}" destId="{8CA7ECAF-ECE3-425E-8736-CEE98EA5B671}" srcOrd="0" destOrd="0" presId="urn:microsoft.com/office/officeart/2005/8/layout/vList3"/>
    <dgm:cxn modelId="{24AEDCBC-A15A-4922-B7C7-2B288F01225A}" srcId="{7F5BB997-1802-4E75-94A2-8E777AE9C559}" destId="{0D5D5F7F-61B8-4C33-AF59-CE853E1048C3}" srcOrd="0" destOrd="0" parTransId="{9877DA44-26F4-4E11-95C3-1422129E5D5F}" sibTransId="{8F43EFB9-48D7-4274-AF3F-F6E9688E4D05}"/>
    <dgm:cxn modelId="{2F10441A-CC75-4CC3-AFE8-B5C7DE9ED421}" type="presOf" srcId="{0D5D5F7F-61B8-4C33-AF59-CE853E1048C3}" destId="{2928AD9B-87C0-4DF3-B7B5-E6AD45B97DBA}" srcOrd="0" destOrd="0" presId="urn:microsoft.com/office/officeart/2005/8/layout/vList3"/>
    <dgm:cxn modelId="{2D32D0EC-79B9-4A92-8D13-DD337F206536}" srcId="{7F5BB997-1802-4E75-94A2-8E777AE9C559}" destId="{E61CEE3B-D5CE-43C6-96F7-FDFED920A6DA}" srcOrd="2" destOrd="0" parTransId="{8DE8AEDA-50B4-4952-ABEE-19B75C74E703}" sibTransId="{EAEFEB44-348E-45D6-B05B-1F1EE0759111}"/>
    <dgm:cxn modelId="{6F4E1582-529D-4BB2-B835-483ECE160F22}" type="presOf" srcId="{E61CEE3B-D5CE-43C6-96F7-FDFED920A6DA}" destId="{BCF753B3-E5E2-468B-9E86-435CF637E5F2}" srcOrd="0" destOrd="0" presId="urn:microsoft.com/office/officeart/2005/8/layout/vList3"/>
    <dgm:cxn modelId="{AEA1C34A-DE06-4220-B44D-6E4C11CF31A7}" type="presParOf" srcId="{8CA7ECAF-ECE3-425E-8736-CEE98EA5B671}" destId="{25889FC6-F33A-4A16-BDC5-DD2A811AB17E}" srcOrd="0" destOrd="0" presId="urn:microsoft.com/office/officeart/2005/8/layout/vList3"/>
    <dgm:cxn modelId="{1B366E87-522E-45F5-B57C-BDD1FBB579E8}" type="presParOf" srcId="{25889FC6-F33A-4A16-BDC5-DD2A811AB17E}" destId="{A7D72A53-AC1A-40DE-816D-31FDAC130438}" srcOrd="0" destOrd="0" presId="urn:microsoft.com/office/officeart/2005/8/layout/vList3"/>
    <dgm:cxn modelId="{EF26A409-1515-49FD-AE41-8589794B921F}" type="presParOf" srcId="{25889FC6-F33A-4A16-BDC5-DD2A811AB17E}" destId="{2928AD9B-87C0-4DF3-B7B5-E6AD45B97DBA}" srcOrd="1" destOrd="0" presId="urn:microsoft.com/office/officeart/2005/8/layout/vList3"/>
    <dgm:cxn modelId="{504C1612-9B87-49D2-8A76-BA2A12898905}" type="presParOf" srcId="{8CA7ECAF-ECE3-425E-8736-CEE98EA5B671}" destId="{A3C82254-7616-4657-A4B7-A7E23DCC4053}" srcOrd="1" destOrd="0" presId="urn:microsoft.com/office/officeart/2005/8/layout/vList3"/>
    <dgm:cxn modelId="{72255C52-03BD-4680-BFED-70F73A15E015}" type="presParOf" srcId="{8CA7ECAF-ECE3-425E-8736-CEE98EA5B671}" destId="{39193994-530D-45E8-8296-054F273E197F}" srcOrd="2" destOrd="0" presId="urn:microsoft.com/office/officeart/2005/8/layout/vList3"/>
    <dgm:cxn modelId="{D77677E3-DA74-441C-B48C-3288680B2FB5}" type="presParOf" srcId="{39193994-530D-45E8-8296-054F273E197F}" destId="{F6E11C23-84D4-4F38-819C-59F64A427881}" srcOrd="0" destOrd="0" presId="urn:microsoft.com/office/officeart/2005/8/layout/vList3"/>
    <dgm:cxn modelId="{8FE1C166-92CD-4380-988C-9ADA73C01FCF}" type="presParOf" srcId="{39193994-530D-45E8-8296-054F273E197F}" destId="{D66D71F5-8B97-49C4-BC9F-460BA7E23B4F}" srcOrd="1" destOrd="0" presId="urn:microsoft.com/office/officeart/2005/8/layout/vList3"/>
    <dgm:cxn modelId="{356594E9-62B5-4EA6-BBAD-A64FDC43894E}" type="presParOf" srcId="{8CA7ECAF-ECE3-425E-8736-CEE98EA5B671}" destId="{E36C9CF9-DC1A-4B28-A8BC-456F4E79139A}" srcOrd="3" destOrd="0" presId="urn:microsoft.com/office/officeart/2005/8/layout/vList3"/>
    <dgm:cxn modelId="{5E2D9B73-17CF-4792-B3F0-3114E41EBABB}" type="presParOf" srcId="{8CA7ECAF-ECE3-425E-8736-CEE98EA5B671}" destId="{8D216496-2769-40B2-BA1B-FE1240719882}" srcOrd="4" destOrd="0" presId="urn:microsoft.com/office/officeart/2005/8/layout/vList3"/>
    <dgm:cxn modelId="{2D0A0529-0E21-42E0-80FF-09972F188CAB}" type="presParOf" srcId="{8D216496-2769-40B2-BA1B-FE1240719882}" destId="{D4767028-AC04-4B75-81DF-384902DBB1E7}" srcOrd="0" destOrd="0" presId="urn:microsoft.com/office/officeart/2005/8/layout/vList3"/>
    <dgm:cxn modelId="{A0489D76-F38B-4D6F-A07D-146E0F078E41}" type="presParOf" srcId="{8D216496-2769-40B2-BA1B-FE1240719882}" destId="{BCF753B3-E5E2-468B-9E86-435CF637E5F2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28AD9B-87C0-4DF3-B7B5-E6AD45B97DBA}">
      <dsp:nvSpPr>
        <dsp:cNvPr id="0" name=""/>
        <dsp:cNvSpPr/>
      </dsp:nvSpPr>
      <dsp:spPr>
        <a:xfrm rot="10800000">
          <a:off x="1373642" y="913"/>
          <a:ext cx="4455087" cy="1005986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3612" tIns="152400" rIns="28448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000" kern="1200" dirty="0" smtClean="0"/>
            <a:t>ІНВЕСТОР</a:t>
          </a:r>
          <a:endParaRPr lang="ru-RU" sz="4000" kern="1200" dirty="0"/>
        </a:p>
      </dsp:txBody>
      <dsp:txXfrm rot="10800000">
        <a:off x="1625138" y="913"/>
        <a:ext cx="4203591" cy="1005986"/>
      </dsp:txXfrm>
    </dsp:sp>
    <dsp:sp modelId="{A7D72A53-AC1A-40DE-816D-31FDAC130438}">
      <dsp:nvSpPr>
        <dsp:cNvPr id="0" name=""/>
        <dsp:cNvSpPr/>
      </dsp:nvSpPr>
      <dsp:spPr>
        <a:xfrm>
          <a:off x="870649" y="913"/>
          <a:ext cx="1005986" cy="1005986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8000" r="-28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66D71F5-8B97-49C4-BC9F-460BA7E23B4F}">
      <dsp:nvSpPr>
        <dsp:cNvPr id="0" name=""/>
        <dsp:cNvSpPr/>
      </dsp:nvSpPr>
      <dsp:spPr>
        <a:xfrm rot="10800000">
          <a:off x="1373642" y="1307194"/>
          <a:ext cx="4455087" cy="1005986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3612" tIns="152400" rIns="28448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000" kern="1200" dirty="0" smtClean="0"/>
            <a:t>ЗАМОВНИК</a:t>
          </a:r>
          <a:endParaRPr lang="ru-RU" sz="4000" kern="1200" dirty="0"/>
        </a:p>
      </dsp:txBody>
      <dsp:txXfrm rot="10800000">
        <a:off x="1625138" y="1307194"/>
        <a:ext cx="4203591" cy="1005986"/>
      </dsp:txXfrm>
    </dsp:sp>
    <dsp:sp modelId="{F6E11C23-84D4-4F38-819C-59F64A427881}">
      <dsp:nvSpPr>
        <dsp:cNvPr id="0" name=""/>
        <dsp:cNvSpPr/>
      </dsp:nvSpPr>
      <dsp:spPr>
        <a:xfrm>
          <a:off x="870649" y="1307194"/>
          <a:ext cx="1005986" cy="1005986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CF753B3-E5E2-468B-9E86-435CF637E5F2}">
      <dsp:nvSpPr>
        <dsp:cNvPr id="0" name=""/>
        <dsp:cNvSpPr/>
      </dsp:nvSpPr>
      <dsp:spPr>
        <a:xfrm rot="10800000">
          <a:off x="1373642" y="2613475"/>
          <a:ext cx="4455087" cy="1005986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3612" tIns="152400" rIns="28448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000" kern="1200" dirty="0" smtClean="0"/>
            <a:t>ПІДРЯДНИК</a:t>
          </a:r>
          <a:endParaRPr lang="ru-RU" sz="4000" kern="1200" dirty="0"/>
        </a:p>
      </dsp:txBody>
      <dsp:txXfrm rot="10800000">
        <a:off x="1625138" y="2613475"/>
        <a:ext cx="4203591" cy="1005986"/>
      </dsp:txXfrm>
    </dsp:sp>
    <dsp:sp modelId="{D4767028-AC04-4B75-81DF-384902DBB1E7}">
      <dsp:nvSpPr>
        <dsp:cNvPr id="0" name=""/>
        <dsp:cNvSpPr/>
      </dsp:nvSpPr>
      <dsp:spPr>
        <a:xfrm>
          <a:off x="889300" y="2614388"/>
          <a:ext cx="1005986" cy="1005986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9000" r="-19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6FFBA-0934-448D-989E-DBCBBE5211BA}" type="datetimeFigureOut">
              <a:rPr lang="ru-RU" smtClean="0"/>
              <a:t>11.04.2019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6A136-061D-407A-8CDF-17948E54CB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46183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6FFBA-0934-448D-989E-DBCBBE5211BA}" type="datetimeFigureOut">
              <a:rPr lang="ru-RU" smtClean="0"/>
              <a:t>11.04.2019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6A136-061D-407A-8CDF-17948E54CB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04811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6FFBA-0934-448D-989E-DBCBBE5211BA}" type="datetimeFigureOut">
              <a:rPr lang="ru-RU" smtClean="0"/>
              <a:t>11.04.2019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6A136-061D-407A-8CDF-17948E54CB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79720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6FFBA-0934-448D-989E-DBCBBE5211BA}" type="datetimeFigureOut">
              <a:rPr lang="ru-RU" smtClean="0"/>
              <a:t>11.04.2019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6A136-061D-407A-8CDF-17948E54CB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81554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6FFBA-0934-448D-989E-DBCBBE5211BA}" type="datetimeFigureOut">
              <a:rPr lang="ru-RU" smtClean="0"/>
              <a:t>11.04.2019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6A136-061D-407A-8CDF-17948E54CB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58631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6FFBA-0934-448D-989E-DBCBBE5211BA}" type="datetimeFigureOut">
              <a:rPr lang="ru-RU" smtClean="0"/>
              <a:t>11.04.2019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6A136-061D-407A-8CDF-17948E54CB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07219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6FFBA-0934-448D-989E-DBCBBE5211BA}" type="datetimeFigureOut">
              <a:rPr lang="ru-RU" smtClean="0"/>
              <a:t>11.04.2019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6A136-061D-407A-8CDF-17948E54CB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13075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6FFBA-0934-448D-989E-DBCBBE5211BA}" type="datetimeFigureOut">
              <a:rPr lang="ru-RU" smtClean="0"/>
              <a:t>11.04.2019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6A136-061D-407A-8CDF-17948E54CB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7946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6FFBA-0934-448D-989E-DBCBBE5211BA}" type="datetimeFigureOut">
              <a:rPr lang="ru-RU" smtClean="0"/>
              <a:t>11.04.2019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6A136-061D-407A-8CDF-17948E54CB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39314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6FFBA-0934-448D-989E-DBCBBE5211BA}" type="datetimeFigureOut">
              <a:rPr lang="ru-RU" smtClean="0"/>
              <a:t>11.04.2019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6A136-061D-407A-8CDF-17948E54CB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79580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6FFBA-0934-448D-989E-DBCBBE5211BA}" type="datetimeFigureOut">
              <a:rPr lang="ru-RU" smtClean="0"/>
              <a:t>11.04.2019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6A136-061D-407A-8CDF-17948E54CB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03419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76FFBA-0934-448D-989E-DBCBBE5211BA}" type="datetimeFigureOut">
              <a:rPr lang="ru-RU" smtClean="0"/>
              <a:t>11.04.2019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D6A136-061D-407A-8CDF-17948E54CB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74727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83164" y="1747514"/>
            <a:ext cx="7772400" cy="2387600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chemeClr val="bg1"/>
                </a:solidFill>
              </a:rPr>
              <a:t>Випуск редакції 2.0 </a:t>
            </a:r>
            <a:br>
              <a:rPr lang="uk-UA" b="1" dirty="0" smtClean="0">
                <a:solidFill>
                  <a:schemeClr val="bg1"/>
                </a:solidFill>
              </a:rPr>
            </a:br>
            <a:r>
              <a:rPr lang="uk-UA" b="1" dirty="0" smtClean="0">
                <a:solidFill>
                  <a:schemeClr val="bg1"/>
                </a:solidFill>
              </a:rPr>
              <a:t>ПП «Бухгалтерія будівельної організації»</a:t>
            </a:r>
            <a:endParaRPr lang="ru-R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6748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9639" y="1165226"/>
            <a:ext cx="8170117" cy="1325563"/>
          </a:xfrm>
        </p:spPr>
        <p:txBody>
          <a:bodyPr>
            <a:normAutofit fontScale="90000"/>
          </a:bodyPr>
          <a:lstStyle/>
          <a:p>
            <a:r>
              <a:rPr lang="uk-UA" b="1" i="1" dirty="0" smtClean="0">
                <a:solidFill>
                  <a:schemeClr val="bg1"/>
                </a:solidFill>
              </a:rPr>
              <a:t>Новою редакцією комплектуються наступні програмні продукти</a:t>
            </a:r>
            <a:endParaRPr lang="ru-RU" b="1" i="1" dirty="0">
              <a:solidFill>
                <a:schemeClr val="bg1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03304955"/>
              </p:ext>
            </p:extLst>
          </p:nvPr>
        </p:nvGraphicFramePr>
        <p:xfrm>
          <a:off x="289250" y="2341322"/>
          <a:ext cx="8350896" cy="41969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0807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84593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9688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88590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</a:rPr>
                        <a:t>Артикул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</a:rPr>
                        <a:t>Найменування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Рекоменд. роздрібна</a:t>
                      </a:r>
                      <a:br>
                        <a:rPr lang="uk-UA" sz="1100">
                          <a:effectLst/>
                        </a:rPr>
                      </a:br>
                      <a:r>
                        <a:rPr lang="uk-UA" sz="1100">
                          <a:effectLst/>
                        </a:rPr>
                        <a:t>ціна, грн. без ПДВ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7281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2900001807531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ПП «Бухгалтерія будівельної організації»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8 400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595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2900001807548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ПП «Бухгалтерія будівельної організації для 5 користувачів»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18 300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595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2900001807562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ПП «Бухгалтерія будівельної організації, клієнтська ліцензія на 1 робоче місце»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2 400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595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2900001807579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ПП «Бухгалтерія будівельної організації, клієнтська ліцензія на 5 робочих місць»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10 800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7595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2900001807586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ПП «Бухгалтерія будівельної організації NFR»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</a:rPr>
                        <a:t>1 500*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71771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8882" y="1294802"/>
            <a:ext cx="8366060" cy="783771"/>
          </a:xfrm>
        </p:spPr>
        <p:txBody>
          <a:bodyPr>
            <a:normAutofit/>
          </a:bodyPr>
          <a:lstStyle/>
          <a:p>
            <a:r>
              <a:rPr lang="uk-UA" sz="4000" b="1" i="1" dirty="0" smtClean="0">
                <a:solidFill>
                  <a:schemeClr val="bg1"/>
                </a:solidFill>
              </a:rPr>
              <a:t>До комплекту поставки входить:</a:t>
            </a:r>
            <a:endParaRPr lang="ru-RU" sz="4000" b="1" i="1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27380" y="2013438"/>
            <a:ext cx="6269274" cy="4524009"/>
          </a:xfrm>
        </p:spPr>
        <p:txBody>
          <a:bodyPr>
            <a:noAutofit/>
          </a:bodyPr>
          <a:lstStyle/>
          <a:p>
            <a:r>
              <a:rPr lang="uk-UA" dirty="0" smtClean="0">
                <a:solidFill>
                  <a:schemeClr val="bg1"/>
                </a:solidFill>
              </a:rPr>
              <a:t>Дистрибутиви:</a:t>
            </a:r>
          </a:p>
          <a:p>
            <a:pPr>
              <a:buFontTx/>
              <a:buChar char="-"/>
            </a:pPr>
            <a:r>
              <a:rPr lang="uk-UA" dirty="0">
                <a:solidFill>
                  <a:schemeClr val="bg1"/>
                </a:solidFill>
              </a:rPr>
              <a:t>п</a:t>
            </a:r>
            <a:r>
              <a:rPr lang="uk-UA" dirty="0" smtClean="0">
                <a:solidFill>
                  <a:schemeClr val="bg1"/>
                </a:solidFill>
              </a:rPr>
              <a:t>латформи</a:t>
            </a:r>
          </a:p>
          <a:p>
            <a:pPr>
              <a:buFontTx/>
              <a:buChar char="-"/>
            </a:pPr>
            <a:r>
              <a:rPr lang="uk-UA" dirty="0">
                <a:solidFill>
                  <a:schemeClr val="bg1"/>
                </a:solidFill>
              </a:rPr>
              <a:t>р</a:t>
            </a:r>
            <a:r>
              <a:rPr lang="uk-UA" dirty="0" smtClean="0">
                <a:solidFill>
                  <a:schemeClr val="bg1"/>
                </a:solidFill>
              </a:rPr>
              <a:t>едакції 2.0 ПП «Бухгалтерія будівельної організації»</a:t>
            </a:r>
          </a:p>
          <a:p>
            <a:pPr>
              <a:buFontTx/>
              <a:buChar char="-"/>
            </a:pPr>
            <a:r>
              <a:rPr lang="uk-UA" dirty="0">
                <a:solidFill>
                  <a:schemeClr val="bg1"/>
                </a:solidFill>
              </a:rPr>
              <a:t>р</a:t>
            </a:r>
            <a:r>
              <a:rPr lang="uk-UA" dirty="0" smtClean="0">
                <a:solidFill>
                  <a:schemeClr val="bg1"/>
                </a:solidFill>
              </a:rPr>
              <a:t>едакції 2.0 ПП «Бухгалтерія для України»</a:t>
            </a:r>
          </a:p>
          <a:p>
            <a:r>
              <a:rPr lang="uk-UA" dirty="0" smtClean="0">
                <a:solidFill>
                  <a:schemeClr val="bg1"/>
                </a:solidFill>
              </a:rPr>
              <a:t>Керівництво користувача</a:t>
            </a:r>
          </a:p>
          <a:p>
            <a:r>
              <a:rPr lang="uk-UA" dirty="0" smtClean="0">
                <a:solidFill>
                  <a:schemeClr val="bg1"/>
                </a:solidFill>
              </a:rPr>
              <a:t>ПІН-код програмної ліцензії для платформи та конфігурації</a:t>
            </a:r>
          </a:p>
          <a:p>
            <a:r>
              <a:rPr lang="uk-UA" dirty="0" smtClean="0">
                <a:solidFill>
                  <a:schemeClr val="bg1"/>
                </a:solidFill>
              </a:rPr>
              <a:t>Реєстраційна картка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3074" name="Picture 2" descr="ÐÐ°ÑÑÐ¸Ð½ÐºÐ¸ Ð¿Ð¾ Ð·Ð°Ð¿ÑÐ¾ÑÑ ÑÐµÐ»Ð¾Ð²ÐµÑÐºÐ¸ Ð´Ð»Ñ Ð¿ÑÐµÐ·ÐµÐ½ÑÐ°ÑÐ¸Ð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858" y="4404049"/>
            <a:ext cx="1386134" cy="1165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9526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3680" y="1702656"/>
            <a:ext cx="8187612" cy="3645580"/>
          </a:xfrm>
        </p:spPr>
        <p:txBody>
          <a:bodyPr>
            <a:normAutofit fontScale="90000"/>
          </a:bodyPr>
          <a:lstStyle/>
          <a:p>
            <a:r>
              <a:rPr lang="uk-UA" b="1" i="1" dirty="0" smtClean="0">
                <a:solidFill>
                  <a:schemeClr val="bg1"/>
                </a:solidFill>
              </a:rPr>
              <a:t>Функціональні можливості </a:t>
            </a:r>
            <a:br>
              <a:rPr lang="uk-UA" b="1" i="1" dirty="0" smtClean="0">
                <a:solidFill>
                  <a:schemeClr val="bg1"/>
                </a:solidFill>
              </a:rPr>
            </a:br>
            <a:r>
              <a:rPr lang="uk-UA" b="1" i="1" dirty="0" smtClean="0">
                <a:solidFill>
                  <a:schemeClr val="bg1"/>
                </a:solidFill>
              </a:rPr>
              <a:t>ПП «Бухгалтерія будівельної організації», редакція 2.0</a:t>
            </a:r>
            <a:endParaRPr lang="ru-RU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1189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460" y="1822160"/>
            <a:ext cx="8938726" cy="1614196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chemeClr val="bg1"/>
                </a:solidFill>
              </a:rPr>
              <a:t>ПП «Бухгалтерія будівельної організації» підтримує наступні схеми оподаткування:</a:t>
            </a:r>
            <a:r>
              <a:rPr lang="uk-UA" dirty="0" smtClean="0">
                <a:solidFill>
                  <a:schemeClr val="bg1"/>
                </a:solidFill>
              </a:rPr>
              <a:t/>
            </a:r>
            <a:br>
              <a:rPr lang="uk-UA" dirty="0" smtClean="0">
                <a:solidFill>
                  <a:schemeClr val="bg1"/>
                </a:solidFill>
              </a:rPr>
            </a:b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64916" y="3023021"/>
            <a:ext cx="7886700" cy="3834979"/>
          </a:xfrm>
        </p:spPr>
        <p:txBody>
          <a:bodyPr/>
          <a:lstStyle/>
          <a:p>
            <a:r>
              <a:rPr lang="uk-UA" sz="4000" dirty="0" smtClean="0">
                <a:solidFill>
                  <a:schemeClr val="bg1"/>
                </a:solidFill>
              </a:rPr>
              <a:t>Податок на прибуток і ПДВ</a:t>
            </a:r>
          </a:p>
          <a:p>
            <a:r>
              <a:rPr lang="uk-UA" sz="4000" dirty="0" smtClean="0">
                <a:solidFill>
                  <a:schemeClr val="bg1"/>
                </a:solidFill>
              </a:rPr>
              <a:t>Податок на прибуток без ПДВ</a:t>
            </a:r>
          </a:p>
          <a:p>
            <a:r>
              <a:rPr lang="uk-UA" sz="4000" dirty="0" smtClean="0">
                <a:solidFill>
                  <a:schemeClr val="bg1"/>
                </a:solidFill>
              </a:rPr>
              <a:t>Єдиний податок і ПДВ</a:t>
            </a:r>
          </a:p>
          <a:p>
            <a:r>
              <a:rPr lang="uk-UA" sz="4000" dirty="0" smtClean="0">
                <a:solidFill>
                  <a:schemeClr val="bg1"/>
                </a:solidFill>
              </a:rPr>
              <a:t>Єдиний податок без ПДВ</a:t>
            </a:r>
          </a:p>
          <a:p>
            <a:r>
              <a:rPr lang="uk-UA" sz="4000" dirty="0" smtClean="0">
                <a:solidFill>
                  <a:schemeClr val="bg1"/>
                </a:solidFill>
              </a:rPr>
              <a:t>Неплатник</a:t>
            </a:r>
          </a:p>
          <a:p>
            <a:pPr marL="0" indent="0">
              <a:buNone/>
            </a:pP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098" name="Picture 2" descr="ÐÐ°ÑÑÐ¸Ð½ÐºÐ¸ Ð¿Ð¾ Ð·Ð°Ð¿ÑÐ¾ÑÑ Ð¿Ð¾Ð´Ð°ÑÐºÐ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9326" y="5753999"/>
            <a:ext cx="1584380" cy="893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0574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5896" y="1167461"/>
            <a:ext cx="6481275" cy="1090449"/>
          </a:xfrm>
        </p:spPr>
        <p:txBody>
          <a:bodyPr/>
          <a:lstStyle/>
          <a:p>
            <a:r>
              <a:rPr lang="uk-UA" b="1" i="1" dirty="0" smtClean="0">
                <a:solidFill>
                  <a:schemeClr val="bg1"/>
                </a:solidFill>
              </a:rPr>
              <a:t>Функціональні опції:</a:t>
            </a:r>
            <a:endParaRPr lang="ru-RU" b="1" i="1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7300" y="2257910"/>
            <a:ext cx="7886700" cy="4600090"/>
          </a:xfrm>
        </p:spPr>
        <p:txBody>
          <a:bodyPr/>
          <a:lstStyle/>
          <a:p>
            <a:r>
              <a:rPr lang="uk-UA" sz="3600" dirty="0">
                <a:solidFill>
                  <a:schemeClr val="bg1"/>
                </a:solidFill>
              </a:rPr>
              <a:t>о</a:t>
            </a:r>
            <a:r>
              <a:rPr lang="uk-UA" sz="3600" dirty="0" smtClean="0">
                <a:solidFill>
                  <a:schemeClr val="bg1"/>
                </a:solidFill>
              </a:rPr>
              <a:t>блік розрахунків у валюті;</a:t>
            </a:r>
          </a:p>
          <a:p>
            <a:r>
              <a:rPr lang="uk-UA" sz="3600" dirty="0">
                <a:solidFill>
                  <a:schemeClr val="bg1"/>
                </a:solidFill>
              </a:rPr>
              <a:t>о</a:t>
            </a:r>
            <a:r>
              <a:rPr lang="uk-UA" sz="3600" dirty="0" smtClean="0">
                <a:solidFill>
                  <a:schemeClr val="bg1"/>
                </a:solidFill>
              </a:rPr>
              <a:t>блік зворотної тари;</a:t>
            </a:r>
          </a:p>
          <a:p>
            <a:r>
              <a:rPr lang="uk-UA" sz="3600" dirty="0">
                <a:solidFill>
                  <a:schemeClr val="bg1"/>
                </a:solidFill>
              </a:rPr>
              <a:t>о</a:t>
            </a:r>
            <a:r>
              <a:rPr lang="uk-UA" sz="3600" dirty="0" smtClean="0">
                <a:solidFill>
                  <a:schemeClr val="bg1"/>
                </a:solidFill>
              </a:rPr>
              <a:t>блік бланків суворого обліку;</a:t>
            </a:r>
          </a:p>
          <a:p>
            <a:r>
              <a:rPr lang="uk-UA" sz="3600" dirty="0">
                <a:solidFill>
                  <a:schemeClr val="bg1"/>
                </a:solidFill>
              </a:rPr>
              <a:t>д</a:t>
            </a:r>
            <a:r>
              <a:rPr lang="uk-UA" sz="3600" dirty="0" smtClean="0">
                <a:solidFill>
                  <a:schemeClr val="bg1"/>
                </a:solidFill>
              </a:rPr>
              <a:t>іяльність за договорами комісії;</a:t>
            </a:r>
          </a:p>
          <a:p>
            <a:r>
              <a:rPr lang="uk-UA" sz="3600" dirty="0">
                <a:solidFill>
                  <a:schemeClr val="bg1"/>
                </a:solidFill>
              </a:rPr>
              <a:t>р</a:t>
            </a:r>
            <a:r>
              <a:rPr lang="uk-UA" sz="3600" dirty="0" smtClean="0">
                <a:solidFill>
                  <a:schemeClr val="bg1"/>
                </a:solidFill>
              </a:rPr>
              <a:t>оздрібна торгівля;</a:t>
            </a:r>
          </a:p>
          <a:p>
            <a:r>
              <a:rPr lang="uk-UA" sz="3600" dirty="0">
                <a:solidFill>
                  <a:schemeClr val="bg1"/>
                </a:solidFill>
              </a:rPr>
              <a:t>в</a:t>
            </a:r>
            <a:r>
              <a:rPr lang="uk-UA" sz="3600" dirty="0" smtClean="0">
                <a:solidFill>
                  <a:schemeClr val="bg1"/>
                </a:solidFill>
              </a:rPr>
              <a:t>иробнича діяльність.</a:t>
            </a:r>
          </a:p>
          <a:p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1709" y="4634908"/>
            <a:ext cx="2979089" cy="1976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192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573924"/>
            <a:ext cx="8948057" cy="1325563"/>
          </a:xfrm>
        </p:spPr>
        <p:txBody>
          <a:bodyPr>
            <a:normAutofit fontScale="90000"/>
          </a:bodyPr>
          <a:lstStyle/>
          <a:p>
            <a:r>
              <a:rPr lang="uk-UA" b="1" i="1" dirty="0" smtClean="0">
                <a:solidFill>
                  <a:schemeClr val="bg1"/>
                </a:solidFill>
              </a:rPr>
              <a:t>ПП «Бухгалтерія будівельної організації» охоплює повний інвестиційний цикл:</a:t>
            </a:r>
            <a:endParaRPr lang="ru-RU" b="1" i="1" dirty="0">
              <a:solidFill>
                <a:schemeClr val="bg1"/>
              </a:solidFill>
            </a:endParaRPr>
          </a:p>
        </p:txBody>
      </p:sp>
      <p:graphicFrame>
        <p:nvGraphicFramePr>
          <p:cNvPr id="11" name="Объект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11739240"/>
              </p:ext>
            </p:extLst>
          </p:nvPr>
        </p:nvGraphicFramePr>
        <p:xfrm>
          <a:off x="1761332" y="2899487"/>
          <a:ext cx="6699380" cy="36203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86301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3040" y="1518109"/>
            <a:ext cx="7283709" cy="900762"/>
          </a:xfrm>
        </p:spPr>
        <p:txBody>
          <a:bodyPr>
            <a:normAutofit/>
          </a:bodyPr>
          <a:lstStyle/>
          <a:p>
            <a:r>
              <a:rPr lang="uk-UA" b="1" i="1" dirty="0" smtClean="0">
                <a:solidFill>
                  <a:schemeClr val="bg1"/>
                </a:solidFill>
              </a:rPr>
              <a:t>Облік діяльності інвестора</a:t>
            </a:r>
            <a:endParaRPr lang="ru-RU" b="1" i="1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2294791"/>
            <a:ext cx="7886700" cy="3882171"/>
          </a:xfrm>
        </p:spPr>
        <p:txBody>
          <a:bodyPr/>
          <a:lstStyle/>
          <a:p>
            <a:r>
              <a:rPr lang="uk-UA" sz="4000" dirty="0">
                <a:solidFill>
                  <a:schemeClr val="bg1"/>
                </a:solidFill>
              </a:rPr>
              <a:t>ф</a:t>
            </a:r>
            <a:r>
              <a:rPr lang="uk-UA" sz="4000" dirty="0" smtClean="0">
                <a:solidFill>
                  <a:schemeClr val="bg1"/>
                </a:solidFill>
              </a:rPr>
              <a:t>ормування дольового вкладу у замовника будівництва</a:t>
            </a:r>
          </a:p>
          <a:p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125657" y="636203"/>
            <a:ext cx="1005986" cy="1005986"/>
          </a:xfrm>
          <a:prstGeom prst="ellipse">
            <a:avLst/>
          </a:prstGeom>
          <a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8000" r="-28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3551" y="3602155"/>
            <a:ext cx="7939885" cy="2957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822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7282" y="1327638"/>
            <a:ext cx="8896380" cy="4849325"/>
          </a:xfrm>
        </p:spPr>
        <p:txBody>
          <a:bodyPr>
            <a:normAutofit/>
          </a:bodyPr>
          <a:lstStyle/>
          <a:p>
            <a:r>
              <a:rPr lang="uk-UA" sz="4000" dirty="0">
                <a:solidFill>
                  <a:schemeClr val="bg1"/>
                </a:solidFill>
              </a:rPr>
              <a:t>ф</a:t>
            </a:r>
            <a:r>
              <a:rPr lang="uk-UA" sz="4000" dirty="0" smtClean="0">
                <a:solidFill>
                  <a:schemeClr val="bg1"/>
                </a:solidFill>
              </a:rPr>
              <a:t>ормування частки адміністрації (виплата, перенесення частки на ін. об</a:t>
            </a:r>
            <a:r>
              <a:rPr lang="en-US" sz="4000" dirty="0" smtClean="0">
                <a:solidFill>
                  <a:schemeClr val="bg1"/>
                </a:solidFill>
              </a:rPr>
              <a:t>’</a:t>
            </a:r>
            <a:r>
              <a:rPr lang="uk-UA" sz="4000" dirty="0" smtClean="0">
                <a:solidFill>
                  <a:schemeClr val="bg1"/>
                </a:solidFill>
              </a:rPr>
              <a:t>єкти)</a:t>
            </a:r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274946" y="85696"/>
            <a:ext cx="1005986" cy="1005986"/>
          </a:xfrm>
          <a:prstGeom prst="ellipse">
            <a:avLst/>
          </a:prstGeom>
          <a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8000" r="-28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282" y="3032448"/>
            <a:ext cx="8601122" cy="3284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396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6612" y="1231641"/>
            <a:ext cx="8836090" cy="4945322"/>
          </a:xfrm>
        </p:spPr>
        <p:txBody>
          <a:bodyPr/>
          <a:lstStyle/>
          <a:p>
            <a:r>
              <a:rPr lang="uk-UA" sz="4000" dirty="0">
                <a:solidFill>
                  <a:schemeClr val="bg1"/>
                </a:solidFill>
              </a:rPr>
              <a:t>р</a:t>
            </a:r>
            <a:r>
              <a:rPr lang="uk-UA" sz="4000" dirty="0" smtClean="0">
                <a:solidFill>
                  <a:schemeClr val="bg1"/>
                </a:solidFill>
              </a:rPr>
              <a:t>озрахунки по договору поступки права</a:t>
            </a:r>
          </a:p>
          <a:p>
            <a:endParaRPr lang="uk-UA" dirty="0">
              <a:solidFill>
                <a:schemeClr val="bg1"/>
              </a:solidFill>
            </a:endParaRPr>
          </a:p>
          <a:p>
            <a:endParaRPr lang="uk-UA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274946" y="111968"/>
            <a:ext cx="1005986" cy="1005986"/>
          </a:xfrm>
          <a:prstGeom prst="ellipse">
            <a:avLst/>
          </a:prstGeom>
          <a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8000" r="-28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221" y="2491273"/>
            <a:ext cx="8241450" cy="3200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029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9414" y="868119"/>
            <a:ext cx="6919815" cy="1325563"/>
          </a:xfrm>
        </p:spPr>
        <p:txBody>
          <a:bodyPr/>
          <a:lstStyle/>
          <a:p>
            <a:r>
              <a:rPr lang="uk-UA" b="1" i="1" dirty="0" smtClean="0">
                <a:solidFill>
                  <a:schemeClr val="bg1"/>
                </a:solidFill>
              </a:rPr>
              <a:t>Облік діяльності замовника</a:t>
            </a:r>
            <a:endParaRPr lang="ru-RU" b="1" i="1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9289" y="2066192"/>
            <a:ext cx="8920066" cy="4110770"/>
          </a:xfrm>
        </p:spPr>
        <p:txBody>
          <a:bodyPr>
            <a:normAutofit/>
          </a:bodyPr>
          <a:lstStyle/>
          <a:p>
            <a:r>
              <a:rPr lang="uk-UA" sz="4000" dirty="0">
                <a:solidFill>
                  <a:schemeClr val="bg1"/>
                </a:solidFill>
              </a:rPr>
              <a:t>п</a:t>
            </a:r>
            <a:r>
              <a:rPr lang="uk-UA" sz="4000" dirty="0" smtClean="0">
                <a:solidFill>
                  <a:schemeClr val="bg1"/>
                </a:solidFill>
              </a:rPr>
              <a:t>ланування та аналіз капітальних вкладів</a:t>
            </a:r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411407" y="524914"/>
            <a:ext cx="1005986" cy="1005986"/>
          </a:xfrm>
          <a:prstGeom prst="ellipse">
            <a:avLst/>
          </a:prstGeom>
          <a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6787" y="3330208"/>
            <a:ext cx="8042988" cy="3060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151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0196" y="719869"/>
            <a:ext cx="7886700" cy="1325563"/>
          </a:xfrm>
        </p:spPr>
        <p:txBody>
          <a:bodyPr>
            <a:normAutofit/>
          </a:bodyPr>
          <a:lstStyle/>
          <a:p>
            <a:r>
              <a:rPr lang="uk-UA" sz="4000" b="1" i="1" dirty="0" smtClean="0">
                <a:solidFill>
                  <a:schemeClr val="bg1"/>
                </a:solidFill>
              </a:rPr>
              <a:t>ГОЛОВНІ ТЕМИ:</a:t>
            </a:r>
            <a:endParaRPr lang="ru-RU" sz="4000" b="1" i="1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2045432"/>
            <a:ext cx="7886700" cy="4351338"/>
          </a:xfrm>
        </p:spPr>
        <p:txBody>
          <a:bodyPr>
            <a:normAutofit fontScale="92500"/>
          </a:bodyPr>
          <a:lstStyle/>
          <a:p>
            <a:r>
              <a:rPr lang="uk-UA" sz="4000" dirty="0" smtClean="0">
                <a:solidFill>
                  <a:schemeClr val="bg1"/>
                </a:solidFill>
              </a:rPr>
              <a:t>Нова редакція ПП «ББО»</a:t>
            </a:r>
          </a:p>
          <a:p>
            <a:r>
              <a:rPr lang="uk-UA" sz="4000" dirty="0" smtClean="0">
                <a:solidFill>
                  <a:schemeClr val="bg1"/>
                </a:solidFill>
              </a:rPr>
              <a:t>Новий інтерфейс</a:t>
            </a:r>
          </a:p>
          <a:p>
            <a:r>
              <a:rPr lang="uk-UA" sz="4000" dirty="0" smtClean="0">
                <a:solidFill>
                  <a:schemeClr val="bg1"/>
                </a:solidFill>
              </a:rPr>
              <a:t>Порядок переходу на нову редакцію</a:t>
            </a:r>
          </a:p>
          <a:p>
            <a:r>
              <a:rPr lang="uk-UA" sz="4000" dirty="0" smtClean="0">
                <a:solidFill>
                  <a:schemeClr val="bg1"/>
                </a:solidFill>
              </a:rPr>
              <a:t>Функціональні можливості та опції</a:t>
            </a:r>
          </a:p>
          <a:p>
            <a:r>
              <a:rPr lang="uk-UA" sz="4000" dirty="0" smtClean="0">
                <a:solidFill>
                  <a:schemeClr val="bg1"/>
                </a:solidFill>
              </a:rPr>
              <a:t>Інвестиційний цикл</a:t>
            </a:r>
          </a:p>
          <a:p>
            <a:r>
              <a:rPr lang="uk-UA" sz="4000" dirty="0" smtClean="0">
                <a:solidFill>
                  <a:schemeClr val="bg1"/>
                </a:solidFill>
              </a:rPr>
              <a:t>Сервісні можливості</a:t>
            </a:r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501195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5943" y="1740877"/>
            <a:ext cx="8752114" cy="4436086"/>
          </a:xfrm>
        </p:spPr>
        <p:txBody>
          <a:bodyPr>
            <a:normAutofit/>
          </a:bodyPr>
          <a:lstStyle/>
          <a:p>
            <a:r>
              <a:rPr lang="uk-UA" sz="3600" dirty="0">
                <a:solidFill>
                  <a:schemeClr val="bg1"/>
                </a:solidFill>
              </a:rPr>
              <a:t>о</a:t>
            </a:r>
            <a:r>
              <a:rPr lang="uk-UA" sz="3600" dirty="0" smtClean="0">
                <a:solidFill>
                  <a:schemeClr val="bg1"/>
                </a:solidFill>
              </a:rPr>
              <a:t>блік БМР в розрізі об</a:t>
            </a:r>
            <a:r>
              <a:rPr lang="en-US" sz="3600" dirty="0" smtClean="0">
                <a:solidFill>
                  <a:schemeClr val="bg1"/>
                </a:solidFill>
              </a:rPr>
              <a:t>’</a:t>
            </a:r>
            <a:r>
              <a:rPr lang="uk-UA" sz="3600" dirty="0" err="1" smtClean="0">
                <a:solidFill>
                  <a:schemeClr val="bg1"/>
                </a:solidFill>
              </a:rPr>
              <a:t>єктів</a:t>
            </a:r>
            <a:r>
              <a:rPr lang="uk-UA" sz="3600" dirty="0" smtClean="0">
                <a:solidFill>
                  <a:schemeClr val="bg1"/>
                </a:solidFill>
              </a:rPr>
              <a:t> будівництва, виконаних власними силами та силами сторонніх підрядних організацій</a:t>
            </a:r>
          </a:p>
          <a:p>
            <a:pPr marL="0" indent="0">
              <a:buNone/>
            </a:pP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299439" y="161021"/>
            <a:ext cx="1005986" cy="1005986"/>
          </a:xfrm>
          <a:prstGeom prst="ellipse">
            <a:avLst/>
          </a:prstGeom>
          <a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432" y="3360634"/>
            <a:ext cx="7931068" cy="3247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884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18100" y="1972707"/>
            <a:ext cx="8677469" cy="4749379"/>
          </a:xfrm>
        </p:spPr>
        <p:txBody>
          <a:bodyPr>
            <a:normAutofit/>
          </a:bodyPr>
          <a:lstStyle/>
          <a:p>
            <a:r>
              <a:rPr lang="uk-UA" sz="4000" dirty="0" smtClean="0">
                <a:solidFill>
                  <a:schemeClr val="bg1"/>
                </a:solidFill>
              </a:rPr>
              <a:t>облік ТМЦ та обладнання замовника</a:t>
            </a:r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318100" y="235666"/>
            <a:ext cx="1005986" cy="1005986"/>
          </a:xfrm>
          <a:prstGeom prst="ellipse">
            <a:avLst/>
          </a:prstGeom>
          <a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743" y="2863818"/>
            <a:ext cx="8523334" cy="3499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181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5404" y="1236876"/>
            <a:ext cx="6901154" cy="1325563"/>
          </a:xfrm>
        </p:spPr>
        <p:txBody>
          <a:bodyPr/>
          <a:lstStyle/>
          <a:p>
            <a:r>
              <a:rPr lang="uk-UA" b="1" i="1" dirty="0" smtClean="0">
                <a:solidFill>
                  <a:schemeClr val="bg1"/>
                </a:solidFill>
              </a:rPr>
              <a:t>Облік діяльності підрядника</a:t>
            </a:r>
            <a:endParaRPr lang="ru-RU" b="1" i="1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7951" y="2391507"/>
            <a:ext cx="8752114" cy="4027953"/>
          </a:xfrm>
        </p:spPr>
        <p:txBody>
          <a:bodyPr>
            <a:normAutofit/>
          </a:bodyPr>
          <a:lstStyle/>
          <a:p>
            <a:r>
              <a:rPr lang="uk-UA" sz="4000" dirty="0">
                <a:solidFill>
                  <a:schemeClr val="bg1"/>
                </a:solidFill>
              </a:rPr>
              <a:t>о</a:t>
            </a:r>
            <a:r>
              <a:rPr lang="uk-UA" sz="4000" dirty="0" smtClean="0">
                <a:solidFill>
                  <a:schemeClr val="bg1"/>
                </a:solidFill>
              </a:rPr>
              <a:t>блік прийнятих від субпідрядника робіт по об</a:t>
            </a:r>
            <a:r>
              <a:rPr lang="en-US" sz="4000" dirty="0" smtClean="0">
                <a:solidFill>
                  <a:schemeClr val="bg1"/>
                </a:solidFill>
              </a:rPr>
              <a:t>’</a:t>
            </a:r>
            <a:r>
              <a:rPr lang="uk-UA" sz="4000" dirty="0" err="1" smtClean="0">
                <a:solidFill>
                  <a:schemeClr val="bg1"/>
                </a:solidFill>
              </a:rPr>
              <a:t>єктах</a:t>
            </a:r>
            <a:r>
              <a:rPr lang="uk-UA" sz="4000" dirty="0" smtClean="0">
                <a:solidFill>
                  <a:schemeClr val="bg1"/>
                </a:solidFill>
              </a:rPr>
              <a:t> </a:t>
            </a:r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447869" y="524914"/>
            <a:ext cx="1005986" cy="1005986"/>
          </a:xfrm>
          <a:prstGeom prst="ellipse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9000" r="-19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9894" y="3551647"/>
            <a:ext cx="7971040" cy="3125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384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4645" y="1287624"/>
            <a:ext cx="9069355" cy="4889339"/>
          </a:xfrm>
        </p:spPr>
        <p:txBody>
          <a:bodyPr>
            <a:normAutofit/>
          </a:bodyPr>
          <a:lstStyle/>
          <a:p>
            <a:r>
              <a:rPr lang="uk-UA" sz="4000" dirty="0">
                <a:solidFill>
                  <a:schemeClr val="bg1"/>
                </a:solidFill>
              </a:rPr>
              <a:t>р</a:t>
            </a:r>
            <a:r>
              <a:rPr lang="uk-UA" sz="4000" dirty="0" smtClean="0">
                <a:solidFill>
                  <a:schemeClr val="bg1"/>
                </a:solidFill>
              </a:rPr>
              <a:t>еалізація замовнику послуг генпідрядника</a:t>
            </a:r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345232" y="170350"/>
            <a:ext cx="1005986" cy="1005986"/>
          </a:xfrm>
          <a:prstGeom prst="ellipse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9000" r="-19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125" y="2733675"/>
            <a:ext cx="8241243" cy="3309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798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5725" y="1400175"/>
            <a:ext cx="8924925" cy="4776788"/>
          </a:xfrm>
        </p:spPr>
        <p:txBody>
          <a:bodyPr>
            <a:normAutofit/>
          </a:bodyPr>
          <a:lstStyle/>
          <a:p>
            <a:r>
              <a:rPr lang="uk-UA" sz="4000" dirty="0">
                <a:solidFill>
                  <a:schemeClr val="bg1"/>
                </a:solidFill>
              </a:rPr>
              <a:t>о</a:t>
            </a:r>
            <a:r>
              <a:rPr lang="uk-UA" sz="4000" dirty="0" smtClean="0">
                <a:solidFill>
                  <a:schemeClr val="bg1"/>
                </a:solidFill>
              </a:rPr>
              <a:t>блік ТМЦ з можливістю передачі субпідряднику</a:t>
            </a:r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345232" y="322750"/>
            <a:ext cx="1005986" cy="1005986"/>
          </a:xfrm>
          <a:prstGeom prst="ellipse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9000" r="-19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533" y="2905125"/>
            <a:ext cx="8231092" cy="303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408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57350" y="1181734"/>
            <a:ext cx="7886700" cy="1325563"/>
          </a:xfrm>
        </p:spPr>
        <p:txBody>
          <a:bodyPr>
            <a:normAutofit/>
          </a:bodyPr>
          <a:lstStyle/>
          <a:p>
            <a:r>
              <a:rPr lang="uk-UA" b="1" i="1" dirty="0" smtClean="0">
                <a:solidFill>
                  <a:schemeClr val="bg1"/>
                </a:solidFill>
              </a:rPr>
              <a:t>Також в програмі наявний:</a:t>
            </a:r>
            <a:endParaRPr lang="ru-RU" b="1" i="1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6611" y="2382715"/>
            <a:ext cx="8724123" cy="3794248"/>
          </a:xfrm>
        </p:spPr>
        <p:txBody>
          <a:bodyPr>
            <a:normAutofit/>
          </a:bodyPr>
          <a:lstStyle/>
          <a:p>
            <a:r>
              <a:rPr lang="uk-UA" sz="4000" dirty="0">
                <a:solidFill>
                  <a:schemeClr val="bg1"/>
                </a:solidFill>
              </a:rPr>
              <a:t>о</a:t>
            </a:r>
            <a:r>
              <a:rPr lang="uk-UA" sz="4000" dirty="0" smtClean="0">
                <a:solidFill>
                  <a:schemeClr val="bg1"/>
                </a:solidFill>
              </a:rPr>
              <a:t>блік будівельних контрактів</a:t>
            </a:r>
            <a:endParaRPr lang="ru-RU" sz="4000" dirty="0">
              <a:solidFill>
                <a:schemeClr val="bg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309" y="3205962"/>
            <a:ext cx="7980181" cy="3191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849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5273" y="1424354"/>
            <a:ext cx="8630817" cy="4565897"/>
          </a:xfrm>
        </p:spPr>
        <p:txBody>
          <a:bodyPr>
            <a:normAutofit/>
          </a:bodyPr>
          <a:lstStyle/>
          <a:p>
            <a:r>
              <a:rPr lang="uk-UA" dirty="0">
                <a:solidFill>
                  <a:schemeClr val="bg1"/>
                </a:solidFill>
              </a:rPr>
              <a:t>о</a:t>
            </a:r>
            <a:r>
              <a:rPr lang="uk-UA" dirty="0" smtClean="0">
                <a:solidFill>
                  <a:schemeClr val="bg1"/>
                </a:solidFill>
              </a:rPr>
              <a:t>блік матеріалів по МВО, облік спецодягу, </a:t>
            </a:r>
            <a:r>
              <a:rPr lang="uk-UA" dirty="0" err="1" smtClean="0">
                <a:solidFill>
                  <a:schemeClr val="bg1"/>
                </a:solidFill>
              </a:rPr>
              <a:t>спецоснащення</a:t>
            </a:r>
            <a:endParaRPr lang="uk-UA" dirty="0" smtClean="0">
              <a:solidFill>
                <a:schemeClr val="bg1"/>
              </a:solidFill>
            </a:endParaRPr>
          </a:p>
          <a:p>
            <a:r>
              <a:rPr lang="uk-UA" dirty="0">
                <a:solidFill>
                  <a:schemeClr val="bg1"/>
                </a:solidFill>
              </a:rPr>
              <a:t>ф</a:t>
            </a:r>
            <a:r>
              <a:rPr lang="uk-UA" dirty="0" smtClean="0">
                <a:solidFill>
                  <a:schemeClr val="bg1"/>
                </a:solidFill>
              </a:rPr>
              <a:t>ормування уніфікованих форм з обліку спецодягу та інвентарю</a:t>
            </a:r>
            <a:endParaRPr lang="uk-UA" dirty="0">
              <a:solidFill>
                <a:schemeClr val="bg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7193" y="3396343"/>
            <a:ext cx="5682343" cy="3265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2940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2637" y="1362808"/>
            <a:ext cx="8780106" cy="5131297"/>
          </a:xfrm>
        </p:spPr>
        <p:txBody>
          <a:bodyPr>
            <a:normAutofit/>
          </a:bodyPr>
          <a:lstStyle/>
          <a:p>
            <a:r>
              <a:rPr lang="uk-UA" sz="4000" dirty="0">
                <a:solidFill>
                  <a:schemeClr val="bg1"/>
                </a:solidFill>
              </a:rPr>
              <a:t>ф</a:t>
            </a:r>
            <a:r>
              <a:rPr lang="uk-UA" sz="4000" dirty="0" smtClean="0">
                <a:solidFill>
                  <a:schemeClr val="bg1"/>
                </a:solidFill>
              </a:rPr>
              <a:t>ормування звітів з аналізом оплати замовником та розрахунків з субпідрядниками</a:t>
            </a:r>
            <a:endParaRPr lang="ru-RU" sz="4000" dirty="0">
              <a:solidFill>
                <a:schemeClr val="bg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571" y="3078112"/>
            <a:ext cx="5433278" cy="258269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5028" y="3954102"/>
            <a:ext cx="5929642" cy="2710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619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3307" y="1415562"/>
            <a:ext cx="8938726" cy="5190511"/>
          </a:xfrm>
        </p:spPr>
        <p:txBody>
          <a:bodyPr>
            <a:normAutofit/>
          </a:bodyPr>
          <a:lstStyle/>
          <a:p>
            <a:r>
              <a:rPr lang="uk-UA" sz="4000" dirty="0">
                <a:solidFill>
                  <a:schemeClr val="bg1"/>
                </a:solidFill>
              </a:rPr>
              <a:t>в</a:t>
            </a:r>
            <a:r>
              <a:rPr lang="uk-UA" sz="4000" dirty="0" smtClean="0">
                <a:solidFill>
                  <a:schemeClr val="bg1"/>
                </a:solidFill>
              </a:rPr>
              <a:t>нутрішньогосподарські розрахунки по </a:t>
            </a:r>
            <a:r>
              <a:rPr lang="uk-UA" sz="4000" dirty="0" err="1" smtClean="0">
                <a:solidFill>
                  <a:schemeClr val="bg1"/>
                </a:solidFill>
              </a:rPr>
              <a:t>рах</a:t>
            </a:r>
            <a:r>
              <a:rPr lang="uk-UA" sz="4000" dirty="0" smtClean="0">
                <a:solidFill>
                  <a:schemeClr val="bg1"/>
                </a:solidFill>
              </a:rPr>
              <a:t>. 683</a:t>
            </a:r>
            <a:endParaRPr lang="ru-RU" sz="4000" dirty="0">
              <a:solidFill>
                <a:schemeClr val="bg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3695" y="2823190"/>
            <a:ext cx="7503460" cy="3782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34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6612" y="1424354"/>
            <a:ext cx="8770776" cy="4752609"/>
          </a:xfrm>
        </p:spPr>
        <p:txBody>
          <a:bodyPr>
            <a:normAutofit/>
          </a:bodyPr>
          <a:lstStyle/>
          <a:p>
            <a:r>
              <a:rPr lang="uk-UA" sz="4000" dirty="0">
                <a:solidFill>
                  <a:schemeClr val="bg1"/>
                </a:solidFill>
              </a:rPr>
              <a:t>ф</a:t>
            </a:r>
            <a:r>
              <a:rPr lang="uk-UA" sz="4000" dirty="0" smtClean="0">
                <a:solidFill>
                  <a:schemeClr val="bg1"/>
                </a:solidFill>
              </a:rPr>
              <a:t>ормування актів звірки по філіям з детальною аналітикою</a:t>
            </a:r>
            <a:endParaRPr lang="ru-RU" sz="4000" dirty="0">
              <a:solidFill>
                <a:schemeClr val="bg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4688" y="2749144"/>
            <a:ext cx="6148873" cy="4026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8048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604" y="1558930"/>
            <a:ext cx="8752114" cy="2183363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chemeClr val="bg1"/>
                </a:solidFill>
              </a:rPr>
              <a:t>4 березня 2019 р. випущено редакцію 2.0 програмного продукту «Бухгалтерія будівельної організації» </a:t>
            </a:r>
            <a:br>
              <a:rPr lang="uk-UA" b="1" dirty="0" smtClean="0">
                <a:solidFill>
                  <a:schemeClr val="bg1"/>
                </a:solidFill>
              </a:rPr>
            </a:br>
            <a:r>
              <a:rPr lang="uk-UA" b="1" dirty="0" smtClean="0">
                <a:solidFill>
                  <a:schemeClr val="bg1"/>
                </a:solidFill>
              </a:rPr>
              <a:t>(новий інтерфейс «Таксі»)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862" y="3742293"/>
            <a:ext cx="6698856" cy="2780025"/>
          </a:xfrm>
        </p:spPr>
      </p:pic>
    </p:spTree>
    <p:extLst>
      <p:ext uri="{BB962C8B-B14F-4D97-AF65-F5344CB8AC3E}">
        <p14:creationId xmlns:p14="http://schemas.microsoft.com/office/powerpoint/2010/main" val="2818643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5461" y="1465263"/>
            <a:ext cx="7772400" cy="2387600"/>
          </a:xfrm>
        </p:spPr>
        <p:txBody>
          <a:bodyPr>
            <a:normAutofit/>
          </a:bodyPr>
          <a:lstStyle/>
          <a:p>
            <a:r>
              <a:rPr lang="uk-UA" b="1" i="1" dirty="0" smtClean="0">
                <a:solidFill>
                  <a:schemeClr val="bg1"/>
                </a:solidFill>
              </a:rPr>
              <a:t>Сервісні можливості редакції 2.0</a:t>
            </a:r>
            <a:endParaRPr lang="ru-RU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103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8020" y="1241485"/>
            <a:ext cx="8244762" cy="1325563"/>
          </a:xfrm>
        </p:spPr>
        <p:txBody>
          <a:bodyPr>
            <a:normAutofit/>
          </a:bodyPr>
          <a:lstStyle/>
          <a:p>
            <a:r>
              <a:rPr lang="uk-UA" sz="4000" b="1" i="1" dirty="0" smtClean="0">
                <a:solidFill>
                  <a:schemeClr val="bg1"/>
                </a:solidFill>
              </a:rPr>
              <a:t>Робота програми через </a:t>
            </a:r>
            <a:r>
              <a:rPr lang="en-US" sz="4000" b="1" i="1" dirty="0" smtClean="0">
                <a:solidFill>
                  <a:schemeClr val="bg1"/>
                </a:solidFill>
              </a:rPr>
              <a:t>web</a:t>
            </a:r>
            <a:r>
              <a:rPr lang="uk-UA" sz="4000" b="1" i="1" dirty="0" smtClean="0">
                <a:solidFill>
                  <a:schemeClr val="bg1"/>
                </a:solidFill>
              </a:rPr>
              <a:t>-інтерфейс</a:t>
            </a:r>
            <a:endParaRPr lang="ru-RU" sz="4000" b="1" i="1" dirty="0">
              <a:solidFill>
                <a:schemeClr val="bg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9446" y="2007980"/>
            <a:ext cx="5942799" cy="4748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900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324" y="1296267"/>
            <a:ext cx="7886700" cy="1325563"/>
          </a:xfrm>
        </p:spPr>
        <p:txBody>
          <a:bodyPr>
            <a:normAutofit/>
          </a:bodyPr>
          <a:lstStyle/>
          <a:p>
            <a:r>
              <a:rPr lang="uk-UA" sz="4000" b="1" i="1" dirty="0" smtClean="0">
                <a:solidFill>
                  <a:schemeClr val="bg1"/>
                </a:solidFill>
              </a:rPr>
              <a:t>Повнотекстовий пошук даних в усіх об</a:t>
            </a:r>
            <a:r>
              <a:rPr lang="en-US" sz="4000" b="1" i="1" dirty="0" smtClean="0">
                <a:solidFill>
                  <a:schemeClr val="bg1"/>
                </a:solidFill>
              </a:rPr>
              <a:t>’</a:t>
            </a:r>
            <a:r>
              <a:rPr lang="uk-UA" sz="4000" b="1" i="1" dirty="0" err="1" smtClean="0">
                <a:solidFill>
                  <a:schemeClr val="bg1"/>
                </a:solidFill>
              </a:rPr>
              <a:t>єктах</a:t>
            </a:r>
            <a:r>
              <a:rPr lang="uk-UA" sz="4000" b="1" i="1" dirty="0" smtClean="0">
                <a:solidFill>
                  <a:schemeClr val="bg1"/>
                </a:solidFill>
              </a:rPr>
              <a:t> конфігурації</a:t>
            </a:r>
            <a:endParaRPr lang="ru-RU" sz="4000" b="1" i="1" dirty="0">
              <a:solidFill>
                <a:schemeClr val="bg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5716" y="2621830"/>
            <a:ext cx="6518600" cy="4106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091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731" y="1137373"/>
            <a:ext cx="9055269" cy="1325563"/>
          </a:xfrm>
        </p:spPr>
        <p:txBody>
          <a:bodyPr>
            <a:normAutofit/>
          </a:bodyPr>
          <a:lstStyle/>
          <a:p>
            <a:r>
              <a:rPr lang="uk-UA" sz="4000" b="1" i="1" dirty="0" smtClean="0">
                <a:solidFill>
                  <a:schemeClr val="bg1"/>
                </a:solidFill>
              </a:rPr>
              <a:t>Завантаження курсу валют з Інтернету</a:t>
            </a:r>
            <a:endParaRPr lang="ru-RU" sz="4000" b="1" i="1" dirty="0">
              <a:solidFill>
                <a:schemeClr val="bg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6685" y="2216752"/>
            <a:ext cx="6344816" cy="4518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962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9401" y="1339817"/>
            <a:ext cx="8804599" cy="1325563"/>
          </a:xfrm>
        </p:spPr>
        <p:txBody>
          <a:bodyPr>
            <a:normAutofit/>
          </a:bodyPr>
          <a:lstStyle/>
          <a:p>
            <a:r>
              <a:rPr lang="uk-UA" sz="4000" b="1" i="1" dirty="0" smtClean="0">
                <a:solidFill>
                  <a:schemeClr val="bg1"/>
                </a:solidFill>
              </a:rPr>
              <a:t>Автоматичне оновлення конфігурації</a:t>
            </a:r>
            <a:endParaRPr lang="ru-RU" sz="4000" b="1" i="1" dirty="0">
              <a:solidFill>
                <a:schemeClr val="bg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4577" y="2537059"/>
            <a:ext cx="6000750" cy="407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974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uk-UA" sz="6600" b="1" i="1" dirty="0" smtClean="0">
                <a:solidFill>
                  <a:schemeClr val="bg1"/>
                </a:solidFill>
              </a:rPr>
              <a:t>Дякуємо за увагу!</a:t>
            </a:r>
            <a:endParaRPr lang="ru-RU" sz="66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7902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3266" y="1638376"/>
            <a:ext cx="8910734" cy="873903"/>
          </a:xfrm>
        </p:spPr>
        <p:txBody>
          <a:bodyPr>
            <a:normAutofit fontScale="90000"/>
          </a:bodyPr>
          <a:lstStyle/>
          <a:p>
            <a:r>
              <a:rPr lang="uk-UA" b="1" i="1" dirty="0" smtClean="0">
                <a:solidFill>
                  <a:schemeClr val="bg1"/>
                </a:solidFill>
              </a:rPr>
              <a:t>Особливості нового інтерфейсу «Таксі»:</a:t>
            </a:r>
            <a:endParaRPr lang="ru-RU" b="1" i="1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01311" y="2512279"/>
            <a:ext cx="7886700" cy="4351338"/>
          </a:xfrm>
        </p:spPr>
        <p:txBody>
          <a:bodyPr/>
          <a:lstStyle/>
          <a:p>
            <a:r>
              <a:rPr lang="uk-UA" sz="4000" dirty="0">
                <a:solidFill>
                  <a:schemeClr val="bg1"/>
                </a:solidFill>
              </a:rPr>
              <a:t>в</a:t>
            </a:r>
            <a:r>
              <a:rPr lang="uk-UA" sz="4000" dirty="0" smtClean="0">
                <a:solidFill>
                  <a:schemeClr val="bg1"/>
                </a:solidFill>
              </a:rPr>
              <a:t>еликий шрифт;</a:t>
            </a:r>
          </a:p>
          <a:p>
            <a:r>
              <a:rPr lang="uk-UA" sz="4000" dirty="0">
                <a:solidFill>
                  <a:schemeClr val="bg1"/>
                </a:solidFill>
              </a:rPr>
              <a:t>з</a:t>
            </a:r>
            <a:r>
              <a:rPr lang="uk-UA" sz="4000" dirty="0" smtClean="0">
                <a:solidFill>
                  <a:schemeClr val="bg1"/>
                </a:solidFill>
              </a:rPr>
              <a:t>більшений робочий простір;</a:t>
            </a:r>
          </a:p>
          <a:p>
            <a:r>
              <a:rPr lang="uk-UA" sz="4000" dirty="0">
                <a:solidFill>
                  <a:schemeClr val="bg1"/>
                </a:solidFill>
              </a:rPr>
              <a:t>н</a:t>
            </a:r>
            <a:r>
              <a:rPr lang="uk-UA" sz="4000" dirty="0" smtClean="0">
                <a:solidFill>
                  <a:schemeClr val="bg1"/>
                </a:solidFill>
              </a:rPr>
              <a:t>ова система навігації;</a:t>
            </a:r>
          </a:p>
          <a:p>
            <a:r>
              <a:rPr lang="uk-UA" sz="4000" dirty="0">
                <a:solidFill>
                  <a:schemeClr val="bg1"/>
                </a:solidFill>
              </a:rPr>
              <a:t>п</a:t>
            </a:r>
            <a:r>
              <a:rPr lang="uk-UA" sz="4000" dirty="0" smtClean="0">
                <a:solidFill>
                  <a:schemeClr val="bg1"/>
                </a:solidFill>
              </a:rPr>
              <a:t>овнотекстовий пошук;</a:t>
            </a:r>
          </a:p>
          <a:p>
            <a:r>
              <a:rPr lang="uk-UA" sz="4000" dirty="0">
                <a:solidFill>
                  <a:schemeClr val="bg1"/>
                </a:solidFill>
              </a:rPr>
              <a:t>м</a:t>
            </a:r>
            <a:r>
              <a:rPr lang="uk-UA" sz="4000" dirty="0" smtClean="0">
                <a:solidFill>
                  <a:schemeClr val="bg1"/>
                </a:solidFill>
              </a:rPr>
              <a:t>ожливість додати в вибране як об</a:t>
            </a:r>
            <a:r>
              <a:rPr lang="en-US" sz="4000" dirty="0" smtClean="0">
                <a:solidFill>
                  <a:schemeClr val="bg1"/>
                </a:solidFill>
              </a:rPr>
              <a:t>’</a:t>
            </a:r>
            <a:r>
              <a:rPr lang="uk-UA" sz="4000" dirty="0" err="1" smtClean="0">
                <a:solidFill>
                  <a:schemeClr val="bg1"/>
                </a:solidFill>
              </a:rPr>
              <a:t>єкти</a:t>
            </a:r>
            <a:r>
              <a:rPr lang="uk-UA" sz="4000" dirty="0" smtClean="0">
                <a:solidFill>
                  <a:schemeClr val="bg1"/>
                </a:solidFill>
              </a:rPr>
              <a:t>, так і команди.</a:t>
            </a:r>
          </a:p>
          <a:p>
            <a:endParaRPr lang="uk-UA" sz="4000" dirty="0" smtClean="0">
              <a:solidFill>
                <a:schemeClr val="bg1"/>
              </a:solidFill>
            </a:endParaRPr>
          </a:p>
          <a:p>
            <a:endParaRPr lang="uk-UA" sz="4000" dirty="0" smtClean="0">
              <a:solidFill>
                <a:schemeClr val="bg1"/>
              </a:solidFill>
            </a:endParaRPr>
          </a:p>
          <a:p>
            <a:endParaRPr lang="uk-UA" dirty="0" smtClean="0">
              <a:solidFill>
                <a:schemeClr val="bg1"/>
              </a:solidFill>
            </a:endParaRPr>
          </a:p>
          <a:p>
            <a:endParaRPr lang="uk-UA" dirty="0" smtClean="0">
              <a:solidFill>
                <a:schemeClr val="bg1"/>
              </a:solidFill>
            </a:endParaRPr>
          </a:p>
          <a:p>
            <a:endParaRPr lang="uk-UA" dirty="0" smtClean="0">
              <a:solidFill>
                <a:schemeClr val="bg1"/>
              </a:solidFill>
            </a:endParaRPr>
          </a:p>
          <a:p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442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348" y="1678314"/>
            <a:ext cx="7712193" cy="3702335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5158" y="3529482"/>
            <a:ext cx="4506686" cy="3163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589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95131" y="1831490"/>
            <a:ext cx="7772400" cy="2387600"/>
          </a:xfrm>
        </p:spPr>
        <p:txBody>
          <a:bodyPr/>
          <a:lstStyle/>
          <a:p>
            <a:r>
              <a:rPr lang="uk-UA" b="1" i="1" dirty="0">
                <a:solidFill>
                  <a:schemeClr val="bg1"/>
                </a:solidFill>
              </a:rPr>
              <a:t>Порядок переходу на редакцію 2.0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79639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0057" y="1285168"/>
            <a:ext cx="6774024" cy="488308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uk-UA" sz="4000" b="1" dirty="0" smtClean="0">
                <a:solidFill>
                  <a:schemeClr val="bg1"/>
                </a:solidFill>
              </a:rPr>
              <a:t>Перехід ПП «Бухгалтерія будівельної організації» на редакцію 2.0 здійснюється звичайним оновленням конфігурації* </a:t>
            </a:r>
          </a:p>
          <a:p>
            <a:pPr marL="0" indent="0">
              <a:buNone/>
            </a:pPr>
            <a:endParaRPr lang="uk-UA" sz="4000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uk-UA" b="1" dirty="0" smtClean="0">
                <a:solidFill>
                  <a:schemeClr val="bg1"/>
                </a:solidFill>
              </a:rPr>
              <a:t>*за умови, що в </a:t>
            </a:r>
          </a:p>
          <a:p>
            <a:pPr marL="0" indent="0">
              <a:buNone/>
            </a:pPr>
            <a:r>
              <a:rPr lang="uk-UA" b="1" dirty="0" smtClean="0">
                <a:solidFill>
                  <a:schemeClr val="bg1"/>
                </a:solidFill>
              </a:rPr>
              <a:t>конфігурацію не вносилися </a:t>
            </a:r>
          </a:p>
          <a:p>
            <a:pPr marL="0" indent="0">
              <a:buNone/>
            </a:pPr>
            <a:r>
              <a:rPr lang="uk-UA" b="1" dirty="0" smtClean="0">
                <a:solidFill>
                  <a:schemeClr val="bg1"/>
                </a:solidFill>
              </a:rPr>
              <a:t>зміни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1485" y="4006781"/>
            <a:ext cx="3925193" cy="2728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6373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3020" y="746449"/>
            <a:ext cx="6723872" cy="860265"/>
          </a:xfrm>
        </p:spPr>
        <p:txBody>
          <a:bodyPr/>
          <a:lstStyle/>
          <a:p>
            <a:r>
              <a:rPr lang="uk-UA" b="1" i="1" dirty="0" smtClean="0">
                <a:solidFill>
                  <a:schemeClr val="bg1"/>
                </a:solidFill>
              </a:rPr>
              <a:t>Вимоги:</a:t>
            </a:r>
            <a:endParaRPr lang="ru-RU" b="1" i="1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5943" y="1894114"/>
            <a:ext cx="8686800" cy="4282849"/>
          </a:xfrm>
        </p:spPr>
        <p:txBody>
          <a:bodyPr>
            <a:noAutofit/>
          </a:bodyPr>
          <a:lstStyle/>
          <a:p>
            <a:r>
              <a:rPr lang="uk-UA" sz="4000" dirty="0">
                <a:solidFill>
                  <a:schemeClr val="bg1"/>
                </a:solidFill>
              </a:rPr>
              <a:t>м</a:t>
            </a:r>
            <a:r>
              <a:rPr lang="uk-UA" sz="4000" dirty="0" smtClean="0">
                <a:solidFill>
                  <a:schemeClr val="bg1"/>
                </a:solidFill>
              </a:rPr>
              <a:t>ати діючий договір ІТС (інформаційно-технічна підтримка)</a:t>
            </a:r>
          </a:p>
          <a:p>
            <a:r>
              <a:rPr lang="uk-UA" sz="4000" dirty="0">
                <a:solidFill>
                  <a:schemeClr val="bg1"/>
                </a:solidFill>
              </a:rPr>
              <a:t>в</a:t>
            </a:r>
            <a:r>
              <a:rPr lang="uk-UA" sz="4000" dirty="0" smtClean="0">
                <a:solidFill>
                  <a:schemeClr val="bg1"/>
                </a:solidFill>
              </a:rPr>
              <a:t>ерсія платформи «1С: Підприємство» не нижча </a:t>
            </a:r>
            <a:r>
              <a:rPr lang="uk-UA" sz="4000" u="sng" dirty="0" smtClean="0">
                <a:solidFill>
                  <a:schemeClr val="bg1"/>
                </a:solidFill>
              </a:rPr>
              <a:t>8.3.10.2466</a:t>
            </a:r>
          </a:p>
          <a:p>
            <a:r>
              <a:rPr lang="uk-UA" sz="4000" dirty="0">
                <a:solidFill>
                  <a:schemeClr val="bg1"/>
                </a:solidFill>
              </a:rPr>
              <a:t>н</a:t>
            </a:r>
            <a:r>
              <a:rPr lang="uk-UA" sz="4000" dirty="0" smtClean="0">
                <a:solidFill>
                  <a:schemeClr val="bg1"/>
                </a:solidFill>
              </a:rPr>
              <a:t>а даний момент оновлення на ред. 2.0 здійснюється з версії </a:t>
            </a:r>
            <a:r>
              <a:rPr lang="uk-UA" sz="4000" u="sng" dirty="0" smtClean="0">
                <a:solidFill>
                  <a:schemeClr val="bg1"/>
                </a:solidFill>
              </a:rPr>
              <a:t>1.2.53.1</a:t>
            </a:r>
            <a:endParaRPr lang="ru-RU" sz="4000" u="sng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3235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0547" y="998376"/>
            <a:ext cx="8584163" cy="51785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4000" b="1" dirty="0" smtClean="0">
                <a:solidFill>
                  <a:schemeClr val="bg1"/>
                </a:solidFill>
              </a:rPr>
              <a:t>Підтримка редакції 1.2 </a:t>
            </a:r>
          </a:p>
          <a:p>
            <a:pPr marL="0" indent="0">
              <a:buNone/>
            </a:pPr>
            <a:r>
              <a:rPr lang="uk-UA" sz="4000" b="1" dirty="0" smtClean="0">
                <a:solidFill>
                  <a:schemeClr val="bg1"/>
                </a:solidFill>
              </a:rPr>
              <a:t>ПП «Бухгалтерія будівельної організації» планується </a:t>
            </a:r>
          </a:p>
          <a:p>
            <a:pPr marL="0" indent="0">
              <a:buNone/>
            </a:pPr>
            <a:r>
              <a:rPr lang="uk-UA" sz="4000" b="1" dirty="0" smtClean="0">
                <a:solidFill>
                  <a:schemeClr val="bg1"/>
                </a:solidFill>
              </a:rPr>
              <a:t>до </a:t>
            </a:r>
            <a:r>
              <a:rPr lang="uk-UA" sz="4000" b="1" u="sng" dirty="0" smtClean="0">
                <a:solidFill>
                  <a:schemeClr val="bg1"/>
                </a:solidFill>
              </a:rPr>
              <a:t>31.12.2019</a:t>
            </a:r>
            <a:r>
              <a:rPr lang="uk-UA" sz="4000" b="1" dirty="0" smtClean="0">
                <a:solidFill>
                  <a:schemeClr val="bg1"/>
                </a:solidFill>
              </a:rPr>
              <a:t> року.</a:t>
            </a:r>
          </a:p>
          <a:p>
            <a:pPr marL="0" indent="0">
              <a:buNone/>
            </a:pPr>
            <a:r>
              <a:rPr lang="uk-UA" sz="4000" b="1" dirty="0" smtClean="0">
                <a:solidFill>
                  <a:schemeClr val="bg1"/>
                </a:solidFill>
              </a:rPr>
              <a:t>У разі зміни термінів та правил підтримки інформація буде доведена до партнерів та користувачів.</a:t>
            </a:r>
            <a:endParaRPr lang="ru-RU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4390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1748</TotalTime>
  <Words>510</Words>
  <Application>Microsoft Office PowerPoint</Application>
  <PresentationFormat>Экран (4:3)</PresentationFormat>
  <Paragraphs>108</Paragraphs>
  <Slides>35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40" baseType="lpstr">
      <vt:lpstr>Arial</vt:lpstr>
      <vt:lpstr>Calibri</vt:lpstr>
      <vt:lpstr>Calibri Light</vt:lpstr>
      <vt:lpstr>Times New Roman</vt:lpstr>
      <vt:lpstr>Тема Office</vt:lpstr>
      <vt:lpstr>Випуск редакції 2.0  ПП «Бухгалтерія будівельної організації»</vt:lpstr>
      <vt:lpstr>ГОЛОВНІ ТЕМИ:</vt:lpstr>
      <vt:lpstr>4 березня 2019 р. випущено редакцію 2.0 програмного продукту «Бухгалтерія будівельної організації»  (новий інтерфейс «Таксі»)</vt:lpstr>
      <vt:lpstr>Особливості нового інтерфейсу «Таксі»:</vt:lpstr>
      <vt:lpstr>Презентация PowerPoint</vt:lpstr>
      <vt:lpstr>Порядок переходу на редакцію 2.0 </vt:lpstr>
      <vt:lpstr>Презентация PowerPoint</vt:lpstr>
      <vt:lpstr>Вимоги:</vt:lpstr>
      <vt:lpstr>Презентация PowerPoint</vt:lpstr>
      <vt:lpstr>Новою редакцією комплектуються наступні програмні продукти</vt:lpstr>
      <vt:lpstr>До комплекту поставки входить:</vt:lpstr>
      <vt:lpstr>Функціональні можливості  ПП «Бухгалтерія будівельної організації», редакція 2.0</vt:lpstr>
      <vt:lpstr>ПП «Бухгалтерія будівельної організації» підтримує наступні схеми оподаткування: </vt:lpstr>
      <vt:lpstr>Функціональні опції:</vt:lpstr>
      <vt:lpstr>ПП «Бухгалтерія будівельної організації» охоплює повний інвестиційний цикл:</vt:lpstr>
      <vt:lpstr>Облік діяльності інвестора</vt:lpstr>
      <vt:lpstr>Презентация PowerPoint</vt:lpstr>
      <vt:lpstr>Презентация PowerPoint</vt:lpstr>
      <vt:lpstr>Облік діяльності замовника</vt:lpstr>
      <vt:lpstr>Презентация PowerPoint</vt:lpstr>
      <vt:lpstr>Презентация PowerPoint</vt:lpstr>
      <vt:lpstr>Облік діяльності підрядника</vt:lpstr>
      <vt:lpstr>Презентация PowerPoint</vt:lpstr>
      <vt:lpstr>Презентация PowerPoint</vt:lpstr>
      <vt:lpstr>Також в програмі наявний:</vt:lpstr>
      <vt:lpstr>Презентация PowerPoint</vt:lpstr>
      <vt:lpstr>Презентация PowerPoint</vt:lpstr>
      <vt:lpstr>Презентация PowerPoint</vt:lpstr>
      <vt:lpstr>Презентация PowerPoint</vt:lpstr>
      <vt:lpstr>Сервісні можливості редакції 2.0</vt:lpstr>
      <vt:lpstr>Робота програми через web-інтерфейс</vt:lpstr>
      <vt:lpstr>Повнотекстовий пошук даних в усіх об’єктах конфігурації</vt:lpstr>
      <vt:lpstr>Завантаження курсу валют з Інтернету</vt:lpstr>
      <vt:lpstr>Автоматичне оновлення конфігурації</vt:lpstr>
      <vt:lpstr>Дякуємо за увагу!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Випуск ПП «Бухгалтерія будівельної організації» на редакції 2.0</dc:title>
  <dc:creator>Юля</dc:creator>
  <cp:lastModifiedBy>Юля</cp:lastModifiedBy>
  <cp:revision>48</cp:revision>
  <dcterms:created xsi:type="dcterms:W3CDTF">2019-03-14T10:15:11Z</dcterms:created>
  <dcterms:modified xsi:type="dcterms:W3CDTF">2019-04-11T12:49:01Z</dcterms:modified>
</cp:coreProperties>
</file>